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ulawiR\AppData\Local\Box\Box%20Edit\Documents\yHbTBWu4nkyQ5zTfN0+MHg==\For%20Nov%202022%20Symposium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ulawiR\AppData\Local\Box\Box%20Edit\Documents\yHbTBWu4nkyQ5zTfN0+MHg==\For%20Nov%202022%20Symposium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ulawiR\AppData\Local\Box\Box%20Edit\Documents\yHbTBWu4nkyQ5zTfN0+MHg==\For%20Nov%202022%20Symposium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ulawiR\Box\Private_Investment\Investment%20Division\Emerging%20Managers\Symposium\2022%20Nov%2016%20Symposium\For%20Nov%202022%20Symposium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dirty="0"/>
              <a:t>Number of Emerging Manager Commitments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8.2425220232771573E-2"/>
          <c:y val="0.11132641028567081"/>
          <c:w val="0.89592795889377963"/>
          <c:h val="0.71933451253375935"/>
        </c:manualLayout>
      </c:layout>
      <c:barChart>
        <c:barDir val="col"/>
        <c:grouping val="clustered"/>
        <c:varyColors val="0"/>
        <c:ser>
          <c:idx val="0"/>
          <c:order val="1"/>
          <c:tx>
            <c:strRef>
              <c:f>'EM Exposure'!$H$1</c:f>
              <c:strCache>
                <c:ptCount val="1"/>
                <c:pt idx="0">
                  <c:v>Count</c:v>
                </c:pt>
              </c:strCache>
            </c:strRef>
          </c:tx>
          <c:spPr>
            <a:solidFill>
              <a:srgbClr val="3399FF"/>
            </a:solidFill>
            <a:ln>
              <a:noFill/>
            </a:ln>
            <a:effectLst/>
          </c:spPr>
          <c:invertIfNegative val="0"/>
          <c:dLbls>
            <c:dLbl>
              <c:idx val="9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AC0-422B-B62E-00213D8017A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'EM Exposure'!$G$2:$G$12</c:f>
              <c:numCache>
                <c:formatCode>General</c:formatCode>
                <c:ptCount val="11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 formatCode="m/d/yyyy">
                  <c:v>44834</c:v>
                </c:pt>
              </c:numCache>
            </c:numRef>
          </c:cat>
          <c:val>
            <c:numRef>
              <c:f>'EM Exposure'!$H$2:$H$11</c:f>
              <c:numCache>
                <c:formatCode>General</c:formatCode>
                <c:ptCount val="10"/>
                <c:pt idx="0">
                  <c:v>4</c:v>
                </c:pt>
                <c:pt idx="1">
                  <c:v>7</c:v>
                </c:pt>
                <c:pt idx="2">
                  <c:v>10</c:v>
                </c:pt>
                <c:pt idx="3">
                  <c:v>12</c:v>
                </c:pt>
                <c:pt idx="4">
                  <c:v>15</c:v>
                </c:pt>
                <c:pt idx="5">
                  <c:v>18</c:v>
                </c:pt>
                <c:pt idx="6">
                  <c:v>22</c:v>
                </c:pt>
                <c:pt idx="7">
                  <c:v>25</c:v>
                </c:pt>
                <c:pt idx="8">
                  <c:v>30</c:v>
                </c:pt>
                <c:pt idx="9">
                  <c:v>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AC0-422B-B62E-00213D8017A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29"/>
        <c:axId val="651871592"/>
        <c:axId val="651881760"/>
        <c:extLst>
          <c:ext xmlns:c15="http://schemas.microsoft.com/office/drawing/2012/chart" uri="{02D57815-91ED-43cb-92C2-25804820EDAC}">
            <c15:filteredBarSeries>
              <c15:ser>
                <c:idx val="1"/>
                <c:order val="0"/>
                <c:tx>
                  <c:strRef>
                    <c:extLst>
                      <c:ext uri="{02D57815-91ED-43cb-92C2-25804820EDAC}">
                        <c15:formulaRef>
                          <c15:sqref>'EM Exposure'!$G$1</c15:sqref>
                        </c15:formulaRef>
                      </c:ext>
                    </c:extLst>
                    <c:strCache>
                      <c:ptCount val="1"/>
                      <c:pt idx="0">
                        <c:v>Year</c:v>
                      </c:pt>
                    </c:strCache>
                  </c:strRef>
                </c:tx>
                <c:spPr>
                  <a:solidFill>
                    <a:schemeClr val="accent2"/>
                  </a:solidFill>
                  <a:ln>
                    <a:noFill/>
                  </a:ln>
                  <a:effectLst/>
                </c:spPr>
                <c:invertIfNegative val="0"/>
                <c:cat>
                  <c:numRef>
                    <c:extLst>
                      <c:ext uri="{02D57815-91ED-43cb-92C2-25804820EDAC}">
                        <c15:formulaRef>
                          <c15:sqref>'EM Exposure'!$G$2:$G$12</c15:sqref>
                        </c15:formulaRef>
                      </c:ext>
                    </c:extLst>
                    <c:numCache>
                      <c:formatCode>General</c:formatCode>
                      <c:ptCount val="11"/>
                      <c:pt idx="0">
                        <c:v>2013</c:v>
                      </c:pt>
                      <c:pt idx="1">
                        <c:v>2014</c:v>
                      </c:pt>
                      <c:pt idx="2">
                        <c:v>2015</c:v>
                      </c:pt>
                      <c:pt idx="3">
                        <c:v>2016</c:v>
                      </c:pt>
                      <c:pt idx="4">
                        <c:v>2017</c:v>
                      </c:pt>
                      <c:pt idx="5">
                        <c:v>2018</c:v>
                      </c:pt>
                      <c:pt idx="6">
                        <c:v>2019</c:v>
                      </c:pt>
                      <c:pt idx="7">
                        <c:v>2020</c:v>
                      </c:pt>
                      <c:pt idx="8">
                        <c:v>2021</c:v>
                      </c:pt>
                      <c:pt idx="9" formatCode="m/d/yyyy">
                        <c:v>44834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'EM Exposure'!$G$2:$G$11</c15:sqref>
                        </c15:formulaRef>
                      </c:ext>
                    </c:extLst>
                    <c:numCache>
                      <c:formatCode>General</c:formatCode>
                      <c:ptCount val="10"/>
                      <c:pt idx="0">
                        <c:v>2013</c:v>
                      </c:pt>
                      <c:pt idx="1">
                        <c:v>2014</c:v>
                      </c:pt>
                      <c:pt idx="2">
                        <c:v>2015</c:v>
                      </c:pt>
                      <c:pt idx="3">
                        <c:v>2016</c:v>
                      </c:pt>
                      <c:pt idx="4">
                        <c:v>2017</c:v>
                      </c:pt>
                      <c:pt idx="5">
                        <c:v>2018</c:v>
                      </c:pt>
                      <c:pt idx="6">
                        <c:v>2019</c:v>
                      </c:pt>
                      <c:pt idx="7">
                        <c:v>2020</c:v>
                      </c:pt>
                      <c:pt idx="8">
                        <c:v>2021</c:v>
                      </c:pt>
                      <c:pt idx="9" formatCode="m/d/yyyy">
                        <c:v>44834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2-DAC0-422B-B62E-00213D8017AD}"/>
                  </c:ext>
                </c:extLst>
              </c15:ser>
            </c15:filteredBarSeries>
          </c:ext>
        </c:extLst>
      </c:barChart>
      <c:catAx>
        <c:axId val="65187159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dirty="0"/>
                  <a:t>Year</a:t>
                </a:r>
              </a:p>
            </c:rich>
          </c:tx>
          <c:layout>
            <c:manualLayout>
              <c:xMode val="edge"/>
              <c:yMode val="edge"/>
              <c:x val="0.51099427716301593"/>
              <c:y val="0.91946955000190189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0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1881760"/>
        <c:crosses val="autoZero"/>
        <c:auto val="1"/>
        <c:lblAlgn val="ctr"/>
        <c:lblOffset val="100"/>
        <c:noMultiLvlLbl val="0"/>
      </c:catAx>
      <c:valAx>
        <c:axId val="6518817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dirty="0"/>
                  <a:t>Count</a:t>
                </a:r>
              </a:p>
            </c:rich>
          </c:tx>
          <c:layout>
            <c:manualLayout>
              <c:xMode val="edge"/>
              <c:yMode val="edge"/>
              <c:x val="1.6666666666666666E-2"/>
              <c:y val="0.4125503062117236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18715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dirty="0"/>
              <a:t>Total Dollar Exposure to Emerging Managers</a:t>
            </a:r>
          </a:p>
        </c:rich>
      </c:tx>
      <c:layout>
        <c:manualLayout>
          <c:xMode val="edge"/>
          <c:yMode val="edge"/>
          <c:x val="0.26992053508104386"/>
          <c:y val="2.670935091050503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774721254472347"/>
          <c:y val="0.16708324920923345"/>
          <c:w val="0.80065238886559309"/>
          <c:h val="0.6734047984373791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'EM Exposure'!$K$1</c:f>
              <c:strCache>
                <c:ptCount val="1"/>
                <c:pt idx="0">
                  <c:v>Market Value</c:v>
                </c:pt>
              </c:strCache>
            </c:strRef>
          </c:tx>
          <c:spPr>
            <a:solidFill>
              <a:srgbClr val="3399FF"/>
            </a:solidFill>
            <a:ln>
              <a:noFill/>
            </a:ln>
            <a:effectLst/>
          </c:spPr>
          <c:invertIfNegative val="0"/>
          <c:dLbls>
            <c:dLbl>
              <c:idx val="9"/>
              <c:layout>
                <c:manualLayout>
                  <c:x val="-1.562925963132889E-16"/>
                  <c:y val="8.547008547008547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2E0-41C1-B7C3-503664054313}"/>
                </c:ext>
              </c:extLst>
            </c:dLbl>
            <c:numFmt formatCode="&quot;$&quot;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'EM Exposure'!$J$2:$J$11</c:f>
              <c:numCache>
                <c:formatCode>yyyy</c:formatCode>
                <c:ptCount val="10"/>
                <c:pt idx="0">
                  <c:v>41639</c:v>
                </c:pt>
                <c:pt idx="1">
                  <c:v>42004</c:v>
                </c:pt>
                <c:pt idx="2">
                  <c:v>42369</c:v>
                </c:pt>
                <c:pt idx="3">
                  <c:v>42735</c:v>
                </c:pt>
                <c:pt idx="4">
                  <c:v>43100</c:v>
                </c:pt>
                <c:pt idx="5">
                  <c:v>43465</c:v>
                </c:pt>
                <c:pt idx="6">
                  <c:v>43830</c:v>
                </c:pt>
                <c:pt idx="7">
                  <c:v>44196</c:v>
                </c:pt>
                <c:pt idx="8">
                  <c:v>44561</c:v>
                </c:pt>
                <c:pt idx="9" formatCode="m/d/yy;@">
                  <c:v>44834</c:v>
                </c:pt>
              </c:numCache>
            </c:numRef>
          </c:cat>
          <c:val>
            <c:numRef>
              <c:f>'EM Exposure'!$K$2:$K$11</c:f>
              <c:numCache>
                <c:formatCode>_(* #,##0_);_(* \(#,##0\);_(* "-"??_);_(@_)</c:formatCode>
                <c:ptCount val="10"/>
                <c:pt idx="0">
                  <c:v>180424375</c:v>
                </c:pt>
                <c:pt idx="1">
                  <c:v>239201992</c:v>
                </c:pt>
                <c:pt idx="2">
                  <c:v>258217315</c:v>
                </c:pt>
                <c:pt idx="3">
                  <c:v>333932180</c:v>
                </c:pt>
                <c:pt idx="4">
                  <c:v>445744568</c:v>
                </c:pt>
                <c:pt idx="5">
                  <c:v>439686334</c:v>
                </c:pt>
                <c:pt idx="6">
                  <c:v>645972879</c:v>
                </c:pt>
                <c:pt idx="7">
                  <c:v>852275672</c:v>
                </c:pt>
                <c:pt idx="8">
                  <c:v>905941744</c:v>
                </c:pt>
                <c:pt idx="9">
                  <c:v>925668303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2E0-41C1-B7C3-5036640543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29"/>
        <c:axId val="651871592"/>
        <c:axId val="651881760"/>
      </c:barChart>
      <c:catAx>
        <c:axId val="65187159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dirty="0"/>
                  <a:t>Year</a:t>
                </a:r>
              </a:p>
            </c:rich>
          </c:tx>
          <c:layout>
            <c:manualLayout>
              <c:xMode val="edge"/>
              <c:yMode val="edge"/>
              <c:x val="0.48551367469598844"/>
              <c:y val="0.88561551625942758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yyyy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1881760"/>
        <c:crosses val="autoZero"/>
        <c:auto val="0"/>
        <c:lblAlgn val="ctr"/>
        <c:lblOffset val="100"/>
        <c:noMultiLvlLbl val="1"/>
      </c:catAx>
      <c:valAx>
        <c:axId val="6518817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dirty="0"/>
                  <a:t>Market Value</a:t>
                </a:r>
              </a:p>
            </c:rich>
          </c:tx>
          <c:layout>
            <c:manualLayout>
              <c:xMode val="edge"/>
              <c:yMode val="edge"/>
              <c:x val="1.6666666666666666E-2"/>
              <c:y val="0.4125503062117236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&quot;$&quot;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18715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/>
              <a:t>Emerging Manager Exposure (% of Total Fund)</a:t>
            </a:r>
          </a:p>
        </c:rich>
      </c:tx>
      <c:layout>
        <c:manualLayout>
          <c:xMode val="edge"/>
          <c:yMode val="edge"/>
          <c:x val="0.25054554805843671"/>
          <c:y val="3.952991452991452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0326520631547674"/>
          <c:y val="0.15104158960110201"/>
          <c:w val="0.88279045188724725"/>
          <c:h val="0.67313289610016058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'EM Exposure'!$C$1</c:f>
              <c:strCache>
                <c:ptCount val="1"/>
                <c:pt idx="0">
                  <c:v>Emerging Manager Exposure(%)</c:v>
                </c:pt>
              </c:strCache>
            </c:strRef>
          </c:tx>
          <c:spPr>
            <a:solidFill>
              <a:srgbClr val="3399FF"/>
            </a:solidFill>
            <a:ln>
              <a:noFill/>
            </a:ln>
            <a:effectLst/>
          </c:spPr>
          <c:invertIfNegative val="0"/>
          <c:dLbls>
            <c:dLbl>
              <c:idx val="9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6E9-47A5-8645-38DDE4AE887D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'EM Exposure'!$A$2:$A$11</c:f>
              <c:numCache>
                <c:formatCode>yyyy</c:formatCode>
                <c:ptCount val="10"/>
                <c:pt idx="0">
                  <c:v>41639</c:v>
                </c:pt>
                <c:pt idx="1">
                  <c:v>42004</c:v>
                </c:pt>
                <c:pt idx="2">
                  <c:v>42369</c:v>
                </c:pt>
                <c:pt idx="3">
                  <c:v>42735</c:v>
                </c:pt>
                <c:pt idx="4">
                  <c:v>43100</c:v>
                </c:pt>
                <c:pt idx="5">
                  <c:v>43465</c:v>
                </c:pt>
                <c:pt idx="6">
                  <c:v>43830</c:v>
                </c:pt>
                <c:pt idx="7">
                  <c:v>44196</c:v>
                </c:pt>
                <c:pt idx="8">
                  <c:v>44561</c:v>
                </c:pt>
                <c:pt idx="9" formatCode="m/d/yy;@">
                  <c:v>44834</c:v>
                </c:pt>
              </c:numCache>
            </c:numRef>
          </c:cat>
          <c:val>
            <c:numRef>
              <c:f>'EM Exposure'!$C$2:$C$11</c:f>
              <c:numCache>
                <c:formatCode>0.000%</c:formatCode>
                <c:ptCount val="10"/>
                <c:pt idx="0">
                  <c:v>1.3385260746915059E-2</c:v>
                </c:pt>
                <c:pt idx="1">
                  <c:v>1.6997008299340664E-2</c:v>
                </c:pt>
                <c:pt idx="2">
                  <c:v>1.8493961393495125E-2</c:v>
                </c:pt>
                <c:pt idx="3">
                  <c:v>2.2541806300875104E-2</c:v>
                </c:pt>
                <c:pt idx="4">
                  <c:v>2.5953859037432046E-2</c:v>
                </c:pt>
                <c:pt idx="5">
                  <c:v>2.7023090573433377E-2</c:v>
                </c:pt>
                <c:pt idx="6">
                  <c:v>3.4231141532665751E-2</c:v>
                </c:pt>
                <c:pt idx="7">
                  <c:v>4.0663127197076883E-2</c:v>
                </c:pt>
                <c:pt idx="8">
                  <c:v>3.7671684925272418E-2</c:v>
                </c:pt>
                <c:pt idx="9">
                  <c:v>4.6435086786750145E-2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6E9-47A5-8645-38DDE4AE88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29"/>
        <c:axId val="651871592"/>
        <c:axId val="651881760"/>
      </c:barChart>
      <c:catAx>
        <c:axId val="65187159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/>
                  <a:t>Year</a:t>
                </a:r>
              </a:p>
            </c:rich>
          </c:tx>
          <c:layout>
            <c:manualLayout>
              <c:xMode val="edge"/>
              <c:yMode val="edge"/>
              <c:x val="0.50126152381359879"/>
              <c:y val="0.91464172948299638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yyyy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1881760"/>
        <c:crosses val="autoZero"/>
        <c:auto val="0"/>
        <c:lblAlgn val="ctr"/>
        <c:lblOffset val="100"/>
        <c:noMultiLvlLbl val="1"/>
      </c:catAx>
      <c:valAx>
        <c:axId val="6518817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/>
                  <a:t> Exposure (%)</a:t>
                </a:r>
              </a:p>
            </c:rich>
          </c:tx>
          <c:layout>
            <c:manualLayout>
              <c:xMode val="edge"/>
              <c:yMode val="edge"/>
              <c:x val="1.195307429495108E-2"/>
              <c:y val="0.3281839289319604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518715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dirty="0"/>
              <a:t>Emerging Manager Exposure by Asset Class</a:t>
            </a:r>
          </a:p>
        </c:rich>
      </c:tx>
      <c:layout>
        <c:manualLayout>
          <c:xMode val="edge"/>
          <c:yMode val="edge"/>
          <c:x val="0.29573128906567092"/>
          <c:y val="3.273809574956405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9.9833894796655567E-2"/>
          <c:y val="0.16752484191508582"/>
          <c:w val="0.86864294991476576"/>
          <c:h val="0.63066272388861899"/>
        </c:manualLayout>
      </c:layout>
      <c:lineChart>
        <c:grouping val="standard"/>
        <c:varyColors val="0"/>
        <c:ser>
          <c:idx val="0"/>
          <c:order val="0"/>
          <c:tx>
            <c:strRef>
              <c:f>'EM Exposure'!$A$34</c:f>
              <c:strCache>
                <c:ptCount val="1"/>
                <c:pt idx="0">
                  <c:v>US Equity 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dLbl>
              <c:idx val="9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021-46C3-91EF-C94DEEDDC67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'EM Exposure'!$B$33:$K$33</c:f>
              <c:numCache>
                <c:formatCode>yyyy</c:formatCode>
                <c:ptCount val="10"/>
                <c:pt idx="0">
                  <c:v>41639</c:v>
                </c:pt>
                <c:pt idx="1">
                  <c:v>42004</c:v>
                </c:pt>
                <c:pt idx="2">
                  <c:v>42369</c:v>
                </c:pt>
                <c:pt idx="3">
                  <c:v>42735</c:v>
                </c:pt>
                <c:pt idx="4">
                  <c:v>43100</c:v>
                </c:pt>
                <c:pt idx="5">
                  <c:v>43465</c:v>
                </c:pt>
                <c:pt idx="6">
                  <c:v>43830</c:v>
                </c:pt>
                <c:pt idx="7">
                  <c:v>44196</c:v>
                </c:pt>
                <c:pt idx="8">
                  <c:v>44561</c:v>
                </c:pt>
                <c:pt idx="9" formatCode="m/d/yy;@">
                  <c:v>44834</c:v>
                </c:pt>
              </c:numCache>
            </c:numRef>
          </c:cat>
          <c:val>
            <c:numRef>
              <c:f>'EM Exposure'!$B$34:$K$34</c:f>
              <c:numCache>
                <c:formatCode>0.0%</c:formatCode>
                <c:ptCount val="10"/>
                <c:pt idx="0">
                  <c:v>2.8685465487486995E-2</c:v>
                </c:pt>
                <c:pt idx="1">
                  <c:v>3.7065342551208247E-2</c:v>
                </c:pt>
                <c:pt idx="2">
                  <c:v>2.3574778127024267E-2</c:v>
                </c:pt>
                <c:pt idx="3">
                  <c:v>2.2964201697079339E-2</c:v>
                </c:pt>
                <c:pt idx="4">
                  <c:v>2.3904181605571194E-2</c:v>
                </c:pt>
                <c:pt idx="5">
                  <c:v>2.6854778919292128E-2</c:v>
                </c:pt>
                <c:pt idx="6">
                  <c:v>3.0481217477380119E-2</c:v>
                </c:pt>
                <c:pt idx="7">
                  <c:v>4.8320202794336395E-2</c:v>
                </c:pt>
                <c:pt idx="8">
                  <c:v>3.8030845767586266E-2</c:v>
                </c:pt>
                <c:pt idx="9">
                  <c:v>5.4843380760395528E-2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021-46C3-91EF-C94DEEDDC67D}"/>
            </c:ext>
          </c:extLst>
        </c:ser>
        <c:ser>
          <c:idx val="1"/>
          <c:order val="1"/>
          <c:tx>
            <c:strRef>
              <c:f>'EM Exposure'!$A$35</c:f>
              <c:strCache>
                <c:ptCount val="1"/>
                <c:pt idx="0">
                  <c:v>Non-US Equity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9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021-46C3-91EF-C94DEEDDC67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'EM Exposure'!$B$33:$K$33</c:f>
              <c:numCache>
                <c:formatCode>yyyy</c:formatCode>
                <c:ptCount val="10"/>
                <c:pt idx="0">
                  <c:v>41639</c:v>
                </c:pt>
                <c:pt idx="1">
                  <c:v>42004</c:v>
                </c:pt>
                <c:pt idx="2">
                  <c:v>42369</c:v>
                </c:pt>
                <c:pt idx="3">
                  <c:v>42735</c:v>
                </c:pt>
                <c:pt idx="4">
                  <c:v>43100</c:v>
                </c:pt>
                <c:pt idx="5">
                  <c:v>43465</c:v>
                </c:pt>
                <c:pt idx="6">
                  <c:v>43830</c:v>
                </c:pt>
                <c:pt idx="7">
                  <c:v>44196</c:v>
                </c:pt>
                <c:pt idx="8">
                  <c:v>44561</c:v>
                </c:pt>
                <c:pt idx="9" formatCode="m/d/yy;@">
                  <c:v>44834</c:v>
                </c:pt>
              </c:numCache>
            </c:numRef>
          </c:cat>
          <c:val>
            <c:numRef>
              <c:f>'EM Exposure'!$B$35:$K$35</c:f>
              <c:numCache>
                <c:formatCode>0.0%</c:formatCode>
                <c:ptCount val="10"/>
                <c:pt idx="0">
                  <c:v>0</c:v>
                </c:pt>
                <c:pt idx="1">
                  <c:v>7.7704265969367687E-3</c:v>
                </c:pt>
                <c:pt idx="2">
                  <c:v>1.6591684773654851E-2</c:v>
                </c:pt>
                <c:pt idx="3">
                  <c:v>2.8115238573872516E-2</c:v>
                </c:pt>
                <c:pt idx="4">
                  <c:v>3.2263917439322685E-2</c:v>
                </c:pt>
                <c:pt idx="5">
                  <c:v>2.9454227551418469E-2</c:v>
                </c:pt>
                <c:pt idx="6">
                  <c:v>4.3853908929759905E-2</c:v>
                </c:pt>
                <c:pt idx="7">
                  <c:v>5.6158867904690969E-2</c:v>
                </c:pt>
                <c:pt idx="8">
                  <c:v>5.3725734054207643E-2</c:v>
                </c:pt>
                <c:pt idx="9">
                  <c:v>6.7786539418583355E-2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9021-46C3-91EF-C94DEEDDC67D}"/>
            </c:ext>
          </c:extLst>
        </c:ser>
        <c:ser>
          <c:idx val="2"/>
          <c:order val="2"/>
          <c:tx>
            <c:strRef>
              <c:f>'EM Exposure'!$A$36</c:f>
              <c:strCache>
                <c:ptCount val="1"/>
                <c:pt idx="0">
                  <c:v>Private Equity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dLbls>
            <c:dLbl>
              <c:idx val="9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021-46C3-91EF-C94DEEDDC67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'EM Exposure'!$B$33:$K$33</c:f>
              <c:numCache>
                <c:formatCode>yyyy</c:formatCode>
                <c:ptCount val="10"/>
                <c:pt idx="0">
                  <c:v>41639</c:v>
                </c:pt>
                <c:pt idx="1">
                  <c:v>42004</c:v>
                </c:pt>
                <c:pt idx="2">
                  <c:v>42369</c:v>
                </c:pt>
                <c:pt idx="3">
                  <c:v>42735</c:v>
                </c:pt>
                <c:pt idx="4">
                  <c:v>43100</c:v>
                </c:pt>
                <c:pt idx="5">
                  <c:v>43465</c:v>
                </c:pt>
                <c:pt idx="6">
                  <c:v>43830</c:v>
                </c:pt>
                <c:pt idx="7">
                  <c:v>44196</c:v>
                </c:pt>
                <c:pt idx="8">
                  <c:v>44561</c:v>
                </c:pt>
                <c:pt idx="9" formatCode="m/d/yy;@">
                  <c:v>44834</c:v>
                </c:pt>
              </c:numCache>
            </c:numRef>
          </c:cat>
          <c:val>
            <c:numRef>
              <c:f>'EM Exposure'!$B$36:$K$36</c:f>
              <c:numCache>
                <c:formatCode>0.0%</c:formatCode>
                <c:ptCount val="10"/>
                <c:pt idx="0">
                  <c:v>2.0864517667471411E-2</c:v>
                </c:pt>
                <c:pt idx="1">
                  <c:v>3.4304445061589035E-2</c:v>
                </c:pt>
                <c:pt idx="2">
                  <c:v>6.1409447458418122E-2</c:v>
                </c:pt>
                <c:pt idx="3">
                  <c:v>6.1072904730889034E-2</c:v>
                </c:pt>
                <c:pt idx="4">
                  <c:v>8.1566987848182781E-2</c:v>
                </c:pt>
                <c:pt idx="5">
                  <c:v>8.0023718715379819E-2</c:v>
                </c:pt>
                <c:pt idx="6">
                  <c:v>9.4232018013418475E-2</c:v>
                </c:pt>
                <c:pt idx="7">
                  <c:v>9.0021732175308886E-2</c:v>
                </c:pt>
                <c:pt idx="8">
                  <c:v>8.2835781193032754E-2</c:v>
                </c:pt>
                <c:pt idx="9">
                  <c:v>7.9973770894856147E-2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9021-46C3-91EF-C94DEEDDC67D}"/>
            </c:ext>
          </c:extLst>
        </c:ser>
        <c:ser>
          <c:idx val="3"/>
          <c:order val="3"/>
          <c:tx>
            <c:strRef>
              <c:f>'EM Exposure'!$A$37</c:f>
              <c:strCache>
                <c:ptCount val="1"/>
                <c:pt idx="0">
                  <c:v>Private Real Estate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dLbls>
            <c:dLbl>
              <c:idx val="9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021-46C3-91EF-C94DEEDDC67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'EM Exposure'!$B$33:$K$33</c:f>
              <c:numCache>
                <c:formatCode>yyyy</c:formatCode>
                <c:ptCount val="10"/>
                <c:pt idx="0">
                  <c:v>41639</c:v>
                </c:pt>
                <c:pt idx="1">
                  <c:v>42004</c:v>
                </c:pt>
                <c:pt idx="2">
                  <c:v>42369</c:v>
                </c:pt>
                <c:pt idx="3">
                  <c:v>42735</c:v>
                </c:pt>
                <c:pt idx="4">
                  <c:v>43100</c:v>
                </c:pt>
                <c:pt idx="5">
                  <c:v>43465</c:v>
                </c:pt>
                <c:pt idx="6">
                  <c:v>43830</c:v>
                </c:pt>
                <c:pt idx="7">
                  <c:v>44196</c:v>
                </c:pt>
                <c:pt idx="8">
                  <c:v>44561</c:v>
                </c:pt>
                <c:pt idx="9" formatCode="m/d/yy;@">
                  <c:v>44834</c:v>
                </c:pt>
              </c:numCache>
            </c:numRef>
          </c:cat>
          <c:val>
            <c:numRef>
              <c:f>'EM Exposure'!$B$37:$K$37</c:f>
              <c:numCache>
                <c:formatCode>0.0%</c:formatCode>
                <c:ptCount val="10"/>
                <c:pt idx="0">
                  <c:v>0</c:v>
                </c:pt>
                <c:pt idx="1">
                  <c:v>0</c:v>
                </c:pt>
                <c:pt idx="2">
                  <c:v>2.6551595168593151E-2</c:v>
                </c:pt>
                <c:pt idx="3">
                  <c:v>4.7473416245828876E-2</c:v>
                </c:pt>
                <c:pt idx="4">
                  <c:v>5.0089213836152051E-2</c:v>
                </c:pt>
                <c:pt idx="5">
                  <c:v>5.1310090338738554E-2</c:v>
                </c:pt>
                <c:pt idx="6">
                  <c:v>7.5612689052295581E-2</c:v>
                </c:pt>
                <c:pt idx="7">
                  <c:v>7.7428843019087326E-2</c:v>
                </c:pt>
                <c:pt idx="8">
                  <c:v>6.313480600599726E-2</c:v>
                </c:pt>
                <c:pt idx="9">
                  <c:v>4.8221863082574333E-2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9021-46C3-91EF-C94DEEDDC6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41763840"/>
        <c:axId val="741765152"/>
      </c:lineChart>
      <c:catAx>
        <c:axId val="74176384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/>
                  <a:t>Year</a:t>
                </a:r>
              </a:p>
            </c:rich>
          </c:tx>
          <c:layout>
            <c:manualLayout>
              <c:xMode val="edge"/>
              <c:yMode val="edge"/>
              <c:x val="0.48172944232486403"/>
              <c:y val="0.8740674583500103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yyyy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41765152"/>
        <c:crosses val="autoZero"/>
        <c:auto val="0"/>
        <c:lblAlgn val="ctr"/>
        <c:lblOffset val="100"/>
        <c:noMultiLvlLbl val="1"/>
      </c:catAx>
      <c:valAx>
        <c:axId val="7417651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/>
                  <a:t>Exposure (%)</a:t>
                </a:r>
              </a:p>
            </c:rich>
          </c:tx>
          <c:layout>
            <c:manualLayout>
              <c:xMode val="edge"/>
              <c:yMode val="edge"/>
              <c:x val="1.4043449143599316E-2"/>
              <c:y val="0.3957783151446430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417638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6D356E-DD26-493A-4E66-473BA45394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A6D22F-2CC6-FFED-1180-71D5723C41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BC56A0-F14B-113D-F376-34E309965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8B10F-A03C-43AE-A4C8-0C33A26B409D}" type="datetimeFigureOut">
              <a:rPr lang="en-US" smtClean="0"/>
              <a:t>11/15/2022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B6B426-EFD3-7C6D-43CF-C35305E24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AE7974-ECB8-CED0-D89E-8BF8E1FB5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77675-0984-41F9-891A-1A276EC834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9759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FF98C2-3979-DF16-E1E0-784288F2E1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138EE7-4721-535E-B159-012CAED88E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911E3A-E122-6828-5DCB-D5223A32F1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8B10F-A03C-43AE-A4C8-0C33A26B409D}" type="datetimeFigureOut">
              <a:rPr lang="en-US" smtClean="0"/>
              <a:t>11/15/2022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824FB6-A588-2A41-D478-D8527A3153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13E995-16F1-FEBD-CA08-17E54D7B8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77675-0984-41F9-891A-1A276EC834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507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3D9607C-3E84-985C-4C23-BD2AE51261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9F3204-B956-13A9-92FA-AAC82161D3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9DB91B-AFD0-8547-C0DE-F61F08A2AD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8B10F-A03C-43AE-A4C8-0C33A26B409D}" type="datetimeFigureOut">
              <a:rPr lang="en-US" smtClean="0"/>
              <a:t>11/15/2022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198C03-754C-943A-BFEF-A844E731E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BCBB97-D99C-4F55-EFF8-E1BF65C20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77675-0984-41F9-891A-1A276EC834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872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153C69-8031-1182-1203-CE6AC1F84B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12A21A-39E9-16F0-0BAA-95EAF4A60D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38DBCB-E418-43A3-9B7D-4EDED3ADDB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8B10F-A03C-43AE-A4C8-0C33A26B409D}" type="datetimeFigureOut">
              <a:rPr lang="en-US" smtClean="0"/>
              <a:t>11/15/2022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D4E7F2-9373-BCD3-3C95-539C22DEE0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094A41-94DE-BCA1-EA3B-DFF81D4FBD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77675-0984-41F9-891A-1A276EC834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40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3629A8-D4C6-F9A0-DDFE-D807417583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906F51-C208-404B-A738-936DD26F23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7555F9-C1FE-5A56-6F0C-E5A716E603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8B10F-A03C-43AE-A4C8-0C33A26B409D}" type="datetimeFigureOut">
              <a:rPr lang="en-US" smtClean="0"/>
              <a:t>11/15/2022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0CBBA2-D802-6D5A-58EF-BC237C9D6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BCF463-2233-DF97-E4F9-C502E54D3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77675-0984-41F9-891A-1A276EC834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290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1CDDCF-3A33-BD40-D208-C47979B14F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1DBFCB-00E5-1E97-8B1F-AD0B498B85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1A3F57-92C2-9833-DC04-FBD149F5FC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06B3AD-D61D-E4D9-92CF-1647E0E375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8B10F-A03C-43AE-A4C8-0C33A26B409D}" type="datetimeFigureOut">
              <a:rPr lang="en-US" smtClean="0"/>
              <a:t>11/15/2022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C7F5B7-61A4-9321-BB07-DB57B676D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931DB6-A44A-9D50-BDA0-0FF5B3C94A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77675-0984-41F9-891A-1A276EC834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1311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540061-8C0E-8DDD-8148-1F32781FE7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6CDBC8-7C04-4990-6B27-832F188A79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1E6640-D1D9-0293-A717-6F6817D822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672A6A3-E037-40A6-9824-A5B66E7639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89D43B6-63EC-00C4-0DF7-6146075BD6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AB2F170-A028-D74A-576E-8203C6157D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8B10F-A03C-43AE-A4C8-0C33A26B409D}" type="datetimeFigureOut">
              <a:rPr lang="en-US" smtClean="0"/>
              <a:t>11/15/2022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0D8F82E-986D-88BA-2F1B-C064FBA66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B3F3A9E-7203-6105-1A27-E1E05F5E29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77675-0984-41F9-891A-1A276EC834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344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87F5F3-E180-B25B-EB69-905B03E929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FF29B49-8170-911F-32C2-6E9F99FC6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8B10F-A03C-43AE-A4C8-0C33A26B409D}" type="datetimeFigureOut">
              <a:rPr lang="en-US" smtClean="0"/>
              <a:t>11/15/2022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3092B0-2596-118F-8A8E-9CD13FC40D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4CF4CE-F84D-F9F8-E52F-F4EE0D8AC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77675-0984-41F9-891A-1A276EC834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808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DF084E5-11FB-B6AB-7374-EE5CA681AE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8B10F-A03C-43AE-A4C8-0C33A26B409D}" type="datetimeFigureOut">
              <a:rPr lang="en-US" smtClean="0"/>
              <a:t>11/15/2022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7A60B1B-7018-EB25-485E-467C3DE016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B0744E-409F-8BFB-3A99-E40DC4829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77675-0984-41F9-891A-1A276EC834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318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BC687A-17A6-37C7-F556-7675AB866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F07E8F-AB29-1BCD-18B0-18C3AE912E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561E84-016B-C296-FAE6-6441AA4572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950434-E14B-111C-7A04-B1FD825FD4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8B10F-A03C-43AE-A4C8-0C33A26B409D}" type="datetimeFigureOut">
              <a:rPr lang="en-US" smtClean="0"/>
              <a:t>11/15/2022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77AB1B-AB53-98FB-F9C6-6E890044E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9906E9-379C-B774-1BEB-B8C6110CD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77675-0984-41F9-891A-1A276EC834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468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2C6CCB-F902-9D71-DB0C-F92DD155D8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293BCC-93F9-887C-3AFA-E25EE19201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9B7B18-979B-FA24-0854-F69166E896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8EA9D2-52D8-DF27-5012-FAA4C2524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8B10F-A03C-43AE-A4C8-0C33A26B409D}" type="datetimeFigureOut">
              <a:rPr lang="en-US" smtClean="0"/>
              <a:t>11/15/2022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D2706C-6F9E-5FD7-0B49-2EABEA3A7D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EB6930-D1E2-7039-340E-8BA181704F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77675-0984-41F9-891A-1A276EC834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724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E44DEE4-FF17-CD8C-BC53-284E359F2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40A54C-E982-621D-2019-06E5FC3DA6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67CF7B-6215-2C90-94B9-5BC73E5A49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D8B10F-A03C-43AE-A4C8-0C33A26B409D}" type="datetimeFigureOut">
              <a:rPr lang="en-US" smtClean="0"/>
              <a:t>11/15/2022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788421-C9B1-441C-FF5E-43A362BEFE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A089A1-E132-545E-20CE-28DCE9150B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E77675-0984-41F9-891A-1A276EC834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827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ext, application&#10;&#10;Description automatically generated">
            <a:extLst>
              <a:ext uri="{FF2B5EF4-FFF2-40B4-BE49-F238E27FC236}">
                <a16:creationId xmlns:a16="http://schemas.microsoft.com/office/drawing/2014/main" id="{B71A8275-A257-8ACA-706E-8BC3D8B733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7525" y="434022"/>
            <a:ext cx="5943600" cy="5837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91986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7404E8ED-D7F4-4625-96F1-EF4D0C3BE45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12768457"/>
              </p:ext>
            </p:extLst>
          </p:nvPr>
        </p:nvGraphicFramePr>
        <p:xfrm>
          <a:off x="1714500" y="790575"/>
          <a:ext cx="8553450" cy="525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6333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40CC05CE-6386-4A19-88BC-C8E046396DB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21541300"/>
              </p:ext>
            </p:extLst>
          </p:nvPr>
        </p:nvGraphicFramePr>
        <p:xfrm>
          <a:off x="933450" y="533399"/>
          <a:ext cx="9658350" cy="57626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97420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126F5E0B-A8C7-4171-844B-2E1F38FB8C1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69332010"/>
              </p:ext>
            </p:extLst>
          </p:nvPr>
        </p:nvGraphicFramePr>
        <p:xfrm>
          <a:off x="1219200" y="711200"/>
          <a:ext cx="10002982" cy="55418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512757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6FFE686E-C959-4616-920C-A5239EFDD71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26500181"/>
              </p:ext>
            </p:extLst>
          </p:nvPr>
        </p:nvGraphicFramePr>
        <p:xfrm>
          <a:off x="895928" y="609600"/>
          <a:ext cx="9855200" cy="58189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529826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41</Words>
  <Application>Microsoft Office PowerPoint</Application>
  <PresentationFormat>Widescreen</PresentationFormat>
  <Paragraphs>16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Mulawin, Ricky</dc:creator>
  <cp:lastModifiedBy>Mulawin, Ricky</cp:lastModifiedBy>
  <cp:revision>3</cp:revision>
  <dcterms:created xsi:type="dcterms:W3CDTF">2022-11-15T18:30:43Z</dcterms:created>
  <dcterms:modified xsi:type="dcterms:W3CDTF">2022-11-15T21:20:09Z</dcterms:modified>
</cp:coreProperties>
</file>